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2" autoAdjust="0"/>
    <p:restoredTop sz="94660"/>
  </p:normalViewPr>
  <p:slideViewPr>
    <p:cSldViewPr snapToGrid="0">
      <p:cViewPr varScale="1">
        <p:scale>
          <a:sx n="79" d="100"/>
          <a:sy n="79" d="100"/>
        </p:scale>
        <p:origin x="61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151DE7-201F-7C71-ACF3-EDC9FFFB0A1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B04ABFC-A609-6B7B-D4AE-3688DDCC721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290113E-09D5-06A7-8CB1-5860C157DBB2}"/>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1842731B-4021-354F-311D-C0D0056750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F60C03-EE18-B614-950A-49767191C165}"/>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27360154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01AA2-D442-0D9C-2D43-ABDF22A193C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B4A5688-9FD7-6F5A-EA14-0C7B0A9C8A7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E5CDBF-0909-E6AA-1E09-08F1433DF4E0}"/>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6A8689B7-4090-B473-1278-302660B9D1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13FE90-1EED-02AF-22CC-6EBE2F4F2A04}"/>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15589634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18F49EA-7F77-22CE-1A38-260C022A252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AC37A0E-01F1-3C82-F345-EF1082E956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2FBA62-4A3A-E7C2-F02B-EE6DBEACD6F8}"/>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468B20DB-F7F0-0667-72FB-8BD0341947C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C3B653-4257-A6C9-7111-4C7F088A9E01}"/>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34669794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88BE2-9C40-1C8C-E572-8870F718270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38D678F-6CA5-14AD-2927-450515259E6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9DE08D-A4D5-5C25-880D-ABF17B20EE5C}"/>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C0706A8A-B908-BE98-2B47-67EFF89F6B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8E604A-564E-BECF-4E9B-E1F33485C379}"/>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356801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A862C-8130-B8DD-C1E3-6C9ABC3E23E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AEC7B0F-7A49-85F7-9ED0-87122A99332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3F9451-5D09-2C55-ABB9-160472E6FC76}"/>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3AE9F691-1732-718A-9A3A-689DE8029A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FF74470-A05D-8AFB-EB1C-B7230D34C9C4}"/>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14667062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19565C-22F2-22CF-94C9-C4B7E628D0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85D3887-BB61-D563-FF07-2E3C48EB3F8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EAC5AA1-D00C-B910-6BD1-CC98E3E4FC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154CD6B-9E54-35A8-0324-FDBB9414FEDC}"/>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6" name="Footer Placeholder 5">
            <a:extLst>
              <a:ext uri="{FF2B5EF4-FFF2-40B4-BE49-F238E27FC236}">
                <a16:creationId xmlns:a16="http://schemas.microsoft.com/office/drawing/2014/main" id="{8A5CB77D-9F83-0E32-2277-8FD601C117B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463040-4F91-DCA7-4871-1083441F7A49}"/>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31868409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69A9F-190C-303B-DB12-92813CD2F59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B5D0637-1B93-8534-827E-0C0957BF906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9D8342E-5CF6-EBBA-1225-CDA830DBBB0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9BD3D87-6005-1522-179F-8FEC3508A8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E56180-149C-A581-562D-E4C6B61ACC7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7F151341-8D21-9A8D-1D02-63B65059C743}"/>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8" name="Footer Placeholder 7">
            <a:extLst>
              <a:ext uri="{FF2B5EF4-FFF2-40B4-BE49-F238E27FC236}">
                <a16:creationId xmlns:a16="http://schemas.microsoft.com/office/drawing/2014/main" id="{F651F74F-A096-CD20-317C-D65C9ECA2FF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F13717-DDD3-8583-4824-A4B0726B8AFA}"/>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14418607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FE0B40-45D4-DA68-AE68-760E090F619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3B0E951-D09D-68D2-B93F-A161490366DA}"/>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4" name="Footer Placeholder 3">
            <a:extLst>
              <a:ext uri="{FF2B5EF4-FFF2-40B4-BE49-F238E27FC236}">
                <a16:creationId xmlns:a16="http://schemas.microsoft.com/office/drawing/2014/main" id="{3D839FD2-5D3A-0578-0992-EFEC0725588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72E5773-89E8-A89A-191E-6355D7D675DB}"/>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671741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BB578BC-47CC-2B2F-ED71-B5E792910FC9}"/>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3" name="Footer Placeholder 2">
            <a:extLst>
              <a:ext uri="{FF2B5EF4-FFF2-40B4-BE49-F238E27FC236}">
                <a16:creationId xmlns:a16="http://schemas.microsoft.com/office/drawing/2014/main" id="{71374142-88A8-AD8E-2E0D-B236C158240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F923AD3-0FDE-73D8-4A8D-C1F9981E7098}"/>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27471438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0A7B-5E77-A570-A030-19A8710674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C691036-12AE-4903-7FA3-72BD06F46B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D088A8E-8EE1-1CFB-7164-077D081DC8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BB8E2D-8E9A-6340-400C-2EF0C5830B05}"/>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6" name="Footer Placeholder 5">
            <a:extLst>
              <a:ext uri="{FF2B5EF4-FFF2-40B4-BE49-F238E27FC236}">
                <a16:creationId xmlns:a16="http://schemas.microsoft.com/office/drawing/2014/main" id="{106F2E34-C108-FFC8-3056-3FD196E427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5A93291-A0B7-290F-6FA0-74C3A6C65B8E}"/>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19013241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870E57-5504-4633-A7BF-70EF475DFEA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B586FA6-A0EF-4889-EAC7-F63ED47D22C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EEBEC06-6D96-4CE7-77A3-AD14E2F003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F264D72-AF29-F6B7-4AC7-7B6D408D735F}"/>
              </a:ext>
            </a:extLst>
          </p:cNvPr>
          <p:cNvSpPr>
            <a:spLocks noGrp="1"/>
          </p:cNvSpPr>
          <p:nvPr>
            <p:ph type="dt" sz="half" idx="10"/>
          </p:nvPr>
        </p:nvSpPr>
        <p:spPr/>
        <p:txBody>
          <a:bodyPr/>
          <a:lstStyle/>
          <a:p>
            <a:fld id="{9EDB329C-9F9A-4A9A-BDCF-4403F1511863}" type="datetimeFigureOut">
              <a:rPr lang="en-US" smtClean="0"/>
              <a:t>3/18/2025</a:t>
            </a:fld>
            <a:endParaRPr lang="en-US"/>
          </a:p>
        </p:txBody>
      </p:sp>
      <p:sp>
        <p:nvSpPr>
          <p:cNvPr id="6" name="Footer Placeholder 5">
            <a:extLst>
              <a:ext uri="{FF2B5EF4-FFF2-40B4-BE49-F238E27FC236}">
                <a16:creationId xmlns:a16="http://schemas.microsoft.com/office/drawing/2014/main" id="{53FAFBD1-5E30-20C0-D4E5-357E1A65CE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CBC5F8A-C066-1007-1CC4-C3FFC1B46357}"/>
              </a:ext>
            </a:extLst>
          </p:cNvPr>
          <p:cNvSpPr>
            <a:spLocks noGrp="1"/>
          </p:cNvSpPr>
          <p:nvPr>
            <p:ph type="sldNum" sz="quarter" idx="12"/>
          </p:nvPr>
        </p:nvSpPr>
        <p:spPr/>
        <p:txBody>
          <a:bodyPr/>
          <a:lstStyle/>
          <a:p>
            <a:fld id="{AE179ACD-301A-477D-B400-C5F3D9B40255}" type="slidenum">
              <a:rPr lang="en-US" smtClean="0"/>
              <a:t>‹#›</a:t>
            </a:fld>
            <a:endParaRPr lang="en-US"/>
          </a:p>
        </p:txBody>
      </p:sp>
    </p:spTree>
    <p:extLst>
      <p:ext uri="{BB962C8B-B14F-4D97-AF65-F5344CB8AC3E}">
        <p14:creationId xmlns:p14="http://schemas.microsoft.com/office/powerpoint/2010/main" val="868802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6CA2D4-0AB3-DA88-E504-A2D4858B834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484547B-5A33-8E12-D84F-08E27213E6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9D5E6BC-DF0B-70B8-161B-B3D043FFDD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EDB329C-9F9A-4A9A-BDCF-4403F1511863}" type="datetimeFigureOut">
              <a:rPr lang="en-US" smtClean="0"/>
              <a:t>3/18/2025</a:t>
            </a:fld>
            <a:endParaRPr lang="en-US"/>
          </a:p>
        </p:txBody>
      </p:sp>
      <p:sp>
        <p:nvSpPr>
          <p:cNvPr id="5" name="Footer Placeholder 4">
            <a:extLst>
              <a:ext uri="{FF2B5EF4-FFF2-40B4-BE49-F238E27FC236}">
                <a16:creationId xmlns:a16="http://schemas.microsoft.com/office/drawing/2014/main" id="{54E6B279-6598-D52A-65CA-BF0BE8527ED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7D3BBA8-0382-BB4D-4D64-66B1F5D2B76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AE179ACD-301A-477D-B400-C5F3D9B40255}" type="slidenum">
              <a:rPr lang="en-US" smtClean="0"/>
              <a:t>‹#›</a:t>
            </a:fld>
            <a:endParaRPr lang="en-US"/>
          </a:p>
        </p:txBody>
      </p:sp>
    </p:spTree>
    <p:extLst>
      <p:ext uri="{BB962C8B-B14F-4D97-AF65-F5344CB8AC3E}">
        <p14:creationId xmlns:p14="http://schemas.microsoft.com/office/powerpoint/2010/main" val="31606204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36B9E8-2D33-1252-2AD4-947D37BB2D8A}"/>
              </a:ext>
            </a:extLst>
          </p:cNvPr>
          <p:cNvSpPr>
            <a:spLocks noGrp="1"/>
          </p:cNvSpPr>
          <p:nvPr>
            <p:ph type="ctrTitle"/>
          </p:nvPr>
        </p:nvSpPr>
        <p:spPr>
          <a:xfrm>
            <a:off x="1524000" y="1122363"/>
            <a:ext cx="9144000" cy="1159019"/>
          </a:xfrm>
        </p:spPr>
        <p:txBody>
          <a:bodyPr/>
          <a:lstStyle/>
          <a:p>
            <a:r>
              <a:rPr lang="en-US" dirty="0"/>
              <a:t>AF subtraction</a:t>
            </a:r>
          </a:p>
        </p:txBody>
      </p:sp>
      <p:sp>
        <p:nvSpPr>
          <p:cNvPr id="3" name="Subtitle 2">
            <a:extLst>
              <a:ext uri="{FF2B5EF4-FFF2-40B4-BE49-F238E27FC236}">
                <a16:creationId xmlns:a16="http://schemas.microsoft.com/office/drawing/2014/main" id="{79E8D65B-D73A-2B1B-21DD-41D50A39902B}"/>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769096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D158AE-50C7-DE13-74BB-C09DEAF01EAF}"/>
              </a:ext>
            </a:extLst>
          </p:cNvPr>
          <p:cNvSpPr>
            <a:spLocks noGrp="1"/>
          </p:cNvSpPr>
          <p:nvPr>
            <p:ph type="title"/>
          </p:nvPr>
        </p:nvSpPr>
        <p:spPr>
          <a:xfrm>
            <a:off x="838200" y="190028"/>
            <a:ext cx="10515600" cy="704918"/>
          </a:xfrm>
        </p:spPr>
        <p:txBody>
          <a:bodyPr/>
          <a:lstStyle/>
          <a:p>
            <a:r>
              <a:rPr lang="en-US" dirty="0"/>
              <a:t>Execution of Mass Brenner Scores?</a:t>
            </a:r>
          </a:p>
        </p:txBody>
      </p:sp>
      <p:sp>
        <p:nvSpPr>
          <p:cNvPr id="3" name="Content Placeholder 2">
            <a:extLst>
              <a:ext uri="{FF2B5EF4-FFF2-40B4-BE49-F238E27FC236}">
                <a16:creationId xmlns:a16="http://schemas.microsoft.com/office/drawing/2014/main" id="{2C1DF011-A369-5501-D87D-1D7E52C7E0BB}"/>
              </a:ext>
            </a:extLst>
          </p:cNvPr>
          <p:cNvSpPr>
            <a:spLocks noGrp="1"/>
          </p:cNvSpPr>
          <p:nvPr>
            <p:ph idx="1"/>
          </p:nvPr>
        </p:nvSpPr>
        <p:spPr>
          <a:xfrm>
            <a:off x="838200" y="1235413"/>
            <a:ext cx="10515600" cy="4941550"/>
          </a:xfrm>
        </p:spPr>
        <p:txBody>
          <a:bodyPr>
            <a:normAutofit/>
          </a:bodyPr>
          <a:lstStyle/>
          <a:p>
            <a:r>
              <a:rPr lang="en-US" sz="1800" dirty="0"/>
              <a:t>While Brenner scores of super pixels makes sense, its computationally vert intensive. </a:t>
            </a:r>
          </a:p>
          <a:p>
            <a:r>
              <a:rPr lang="en-US" sz="1800" dirty="0"/>
              <a:t>Thus to realistically implement it, a more logical approach needs to be leveraged. </a:t>
            </a:r>
          </a:p>
          <a:p>
            <a:r>
              <a:rPr lang="en-US" sz="1800" dirty="0"/>
              <a:t>While no python package has a prebuilt function for this, the dark frame subtraction function contains a function I built that breaks up an image into a series of uniformly sized super pixels by altering strides in memory space. This approach is extremely fast in comparison to looped versions. </a:t>
            </a:r>
          </a:p>
          <a:p>
            <a:r>
              <a:rPr lang="en-US" sz="1800" dirty="0"/>
              <a:t>If I extend this from 2D to 3D space, I can make </a:t>
            </a:r>
            <a:r>
              <a:rPr lang="en-US" sz="1800" dirty="0" err="1"/>
              <a:t>brenner</a:t>
            </a:r>
            <a:r>
              <a:rPr lang="en-US" sz="1800" dirty="0"/>
              <a:t> filtered super pixels and alter the C constant multiplier value as a function of the 3</a:t>
            </a:r>
            <a:r>
              <a:rPr lang="en-US" sz="1800" baseline="30000" dirty="0"/>
              <a:t>rd</a:t>
            </a:r>
            <a:r>
              <a:rPr lang="en-US" sz="1800" dirty="0"/>
              <a:t> dimension (technically this is 5 dimensions as the first two are super pixels). Just like in dark frame subtraction, I can rapidly collapse the 2D array of the super pixels to get the total </a:t>
            </a:r>
            <a:r>
              <a:rPr lang="en-US" sz="1800" dirty="0" err="1"/>
              <a:t>brenner</a:t>
            </a:r>
            <a:r>
              <a:rPr lang="en-US" sz="1800" dirty="0"/>
              <a:t> score in each super pixel and then I am left with a 3D array where each 2D pixel is a 1D array of how the </a:t>
            </a:r>
            <a:r>
              <a:rPr lang="en-US" sz="1800" dirty="0" err="1"/>
              <a:t>brenner</a:t>
            </a:r>
            <a:r>
              <a:rPr lang="en-US" sz="1800" dirty="0"/>
              <a:t> score varies as a function of C. I can then collapse that dimension by finding the index of the lowest value which is then replaced by the C multiplier value associated with it. </a:t>
            </a:r>
          </a:p>
          <a:p>
            <a:r>
              <a:rPr lang="en-US" sz="1800" dirty="0"/>
              <a:t>This sparse multiplier array can then be scale up to original resolution and used to multiply with the AF bleached image to subtract from the stain image</a:t>
            </a:r>
          </a:p>
          <a:p>
            <a:r>
              <a:rPr lang="en-US" sz="1800" dirty="0"/>
              <a:t>The above idea is extremely quick in comparison to looped approached. It makes it computationally viable to find that many </a:t>
            </a:r>
            <a:r>
              <a:rPr lang="en-US" sz="1800" dirty="0" err="1"/>
              <a:t>brenner</a:t>
            </a:r>
            <a:r>
              <a:rPr lang="en-US" sz="1800" dirty="0"/>
              <a:t> scores. </a:t>
            </a:r>
          </a:p>
        </p:txBody>
      </p:sp>
    </p:spTree>
    <p:extLst>
      <p:ext uri="{BB962C8B-B14F-4D97-AF65-F5344CB8AC3E}">
        <p14:creationId xmlns:p14="http://schemas.microsoft.com/office/powerpoint/2010/main" val="21082781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3C27BF-73D5-6DB2-F472-7A36C9B6B9DC}"/>
              </a:ext>
            </a:extLst>
          </p:cNvPr>
          <p:cNvSpPr>
            <a:spLocks noGrp="1"/>
          </p:cNvSpPr>
          <p:nvPr>
            <p:ph type="title"/>
          </p:nvPr>
        </p:nvSpPr>
        <p:spPr>
          <a:xfrm>
            <a:off x="838200" y="221574"/>
            <a:ext cx="10515600" cy="615005"/>
          </a:xfrm>
        </p:spPr>
        <p:txBody>
          <a:bodyPr>
            <a:normAutofit fontScale="90000"/>
          </a:bodyPr>
          <a:lstStyle/>
          <a:p>
            <a:r>
              <a:rPr lang="en-US" dirty="0"/>
              <a:t>Fast enough?</a:t>
            </a:r>
          </a:p>
        </p:txBody>
      </p:sp>
      <p:sp>
        <p:nvSpPr>
          <p:cNvPr id="3" name="Content Placeholder 2">
            <a:extLst>
              <a:ext uri="{FF2B5EF4-FFF2-40B4-BE49-F238E27FC236}">
                <a16:creationId xmlns:a16="http://schemas.microsoft.com/office/drawing/2014/main" id="{E0CF32B4-138A-2889-7393-F0BEE33E37DC}"/>
              </a:ext>
            </a:extLst>
          </p:cNvPr>
          <p:cNvSpPr>
            <a:spLocks noGrp="1"/>
          </p:cNvSpPr>
          <p:nvPr>
            <p:ph idx="1"/>
          </p:nvPr>
        </p:nvSpPr>
        <p:spPr>
          <a:xfrm>
            <a:off x="838200" y="1264596"/>
            <a:ext cx="10515600" cy="4912367"/>
          </a:xfrm>
        </p:spPr>
        <p:txBody>
          <a:bodyPr>
            <a:normAutofit/>
          </a:bodyPr>
          <a:lstStyle/>
          <a:p>
            <a:r>
              <a:rPr lang="en-US" sz="2000" dirty="0"/>
              <a:t>While the method is very fast for what it is, it still drastically increased computation time for the processing steps (originally around 30-40 minutes per cycle to 1.25hrs per cycle).</a:t>
            </a:r>
          </a:p>
          <a:p>
            <a:r>
              <a:rPr lang="en-US" sz="2000" dirty="0"/>
              <a:t>To mitigate this, I went to a parallel processing scheme where I use my 12 core CPU to process all 10 cycles at once. This means total comp time before was 6hrs and 12.5hrs for the new method and after its implementation, it was reduced to </a:t>
            </a:r>
            <a:r>
              <a:rPr lang="en-US" sz="2000" b="1" dirty="0"/>
              <a:t>1.5hrs. </a:t>
            </a:r>
          </a:p>
          <a:p>
            <a:r>
              <a:rPr lang="en-US" sz="2000" dirty="0"/>
              <a:t>This represents a huge gain in processing speed and took a comp heavy method and made it viable for use on every data set. </a:t>
            </a:r>
          </a:p>
        </p:txBody>
      </p:sp>
    </p:spTree>
    <p:extLst>
      <p:ext uri="{BB962C8B-B14F-4D97-AF65-F5344CB8AC3E}">
        <p14:creationId xmlns:p14="http://schemas.microsoft.com/office/powerpoint/2010/main" val="4992782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561451-47B4-198A-3B6F-D9407BE59155}"/>
              </a:ext>
            </a:extLst>
          </p:cNvPr>
          <p:cNvSpPr>
            <a:spLocks noGrp="1"/>
          </p:cNvSpPr>
          <p:nvPr>
            <p:ph type="title"/>
          </p:nvPr>
        </p:nvSpPr>
        <p:spPr>
          <a:xfrm>
            <a:off x="838200" y="365126"/>
            <a:ext cx="10515600" cy="451998"/>
          </a:xfrm>
        </p:spPr>
        <p:txBody>
          <a:bodyPr>
            <a:normAutofit fontScale="90000"/>
          </a:bodyPr>
          <a:lstStyle/>
          <a:p>
            <a:r>
              <a:rPr lang="en-US" dirty="0"/>
              <a:t>What if AF cells are Stained too?</a:t>
            </a:r>
          </a:p>
        </p:txBody>
      </p:sp>
      <p:sp>
        <p:nvSpPr>
          <p:cNvPr id="3" name="Content Placeholder 2">
            <a:extLst>
              <a:ext uri="{FF2B5EF4-FFF2-40B4-BE49-F238E27FC236}">
                <a16:creationId xmlns:a16="http://schemas.microsoft.com/office/drawing/2014/main" id="{688620AA-F1A7-34D7-F048-2AA929460BA5}"/>
              </a:ext>
            </a:extLst>
          </p:cNvPr>
          <p:cNvSpPr>
            <a:spLocks noGrp="1"/>
          </p:cNvSpPr>
          <p:nvPr>
            <p:ph idx="1"/>
          </p:nvPr>
        </p:nvSpPr>
        <p:spPr>
          <a:xfrm>
            <a:off x="838200" y="1108953"/>
            <a:ext cx="10515600" cy="5068010"/>
          </a:xfrm>
        </p:spPr>
        <p:txBody>
          <a:bodyPr>
            <a:normAutofit/>
          </a:bodyPr>
          <a:lstStyle/>
          <a:p>
            <a:r>
              <a:rPr lang="en-US" sz="2000" dirty="0"/>
              <a:t>While the hill going to a line is usually the goal, we cannot throw out the possibility that it is stained as well. </a:t>
            </a:r>
          </a:p>
          <a:p>
            <a:r>
              <a:rPr lang="en-US" sz="2000" dirty="0"/>
              <a:t>To combat this, I fixed a range for the </a:t>
            </a:r>
            <a:r>
              <a:rPr lang="en-US" sz="2000" b="1" dirty="0"/>
              <a:t>C value. It goes between 0.75 – 1.25</a:t>
            </a:r>
            <a:r>
              <a:rPr lang="en-US" sz="2000" dirty="0"/>
              <a:t>. This is based on loose error bounds from extrapolation error and image to image reproducibility. Essentially its doubtful the AF signal in an XY location should be much more than 1.25x the perfect extrapolated version. </a:t>
            </a:r>
          </a:p>
          <a:p>
            <a:r>
              <a:rPr lang="en-US" sz="2000" dirty="0"/>
              <a:t>It is still possible that this subtracts off real stain signal though. Id argue that if it significantly does that, the stain probably wasn’t good enough to begin with though as it was barely above AF brightness levels. </a:t>
            </a:r>
          </a:p>
        </p:txBody>
      </p:sp>
    </p:spTree>
    <p:extLst>
      <p:ext uri="{BB962C8B-B14F-4D97-AF65-F5344CB8AC3E}">
        <p14:creationId xmlns:p14="http://schemas.microsoft.com/office/powerpoint/2010/main" val="34604610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351205-7A0A-555E-8303-281C1BF510E5}"/>
              </a:ext>
            </a:extLst>
          </p:cNvPr>
          <p:cNvSpPr>
            <a:spLocks noGrp="1"/>
          </p:cNvSpPr>
          <p:nvPr>
            <p:ph type="title"/>
          </p:nvPr>
        </p:nvSpPr>
        <p:spPr>
          <a:xfrm>
            <a:off x="838200" y="365126"/>
            <a:ext cx="10515600" cy="704918"/>
          </a:xfrm>
        </p:spPr>
        <p:txBody>
          <a:bodyPr/>
          <a:lstStyle/>
          <a:p>
            <a:r>
              <a:rPr lang="en-US" dirty="0"/>
              <a:t>Known Issues</a:t>
            </a:r>
          </a:p>
        </p:txBody>
      </p:sp>
      <p:sp>
        <p:nvSpPr>
          <p:cNvPr id="3" name="Content Placeholder 2">
            <a:extLst>
              <a:ext uri="{FF2B5EF4-FFF2-40B4-BE49-F238E27FC236}">
                <a16:creationId xmlns:a16="http://schemas.microsoft.com/office/drawing/2014/main" id="{E1354ADA-32A0-30B4-B4B6-DB01E7A3A9D0}"/>
              </a:ext>
            </a:extLst>
          </p:cNvPr>
          <p:cNvSpPr>
            <a:spLocks noGrp="1"/>
          </p:cNvSpPr>
          <p:nvPr>
            <p:ph idx="1"/>
          </p:nvPr>
        </p:nvSpPr>
        <p:spPr>
          <a:xfrm>
            <a:off x="838200" y="1254868"/>
            <a:ext cx="10515600" cy="4922095"/>
          </a:xfrm>
        </p:spPr>
        <p:txBody>
          <a:bodyPr>
            <a:normAutofit/>
          </a:bodyPr>
          <a:lstStyle/>
          <a:p>
            <a:r>
              <a:rPr lang="en-US" sz="2000" dirty="0"/>
              <a:t>Turbo stack reg fails to align when only small fragments of tissue are present in the image and I placed in a feature that checks to see if a huge displacement occurred and if it did, it subtracts the unregistered version of those tiles.</a:t>
            </a:r>
          </a:p>
          <a:p>
            <a:r>
              <a:rPr lang="en-US" sz="2000" dirty="0"/>
              <a:t>Next, when it does subtractions, it can leave behind tiny fragments of the bright AF cells behind. </a:t>
            </a:r>
          </a:p>
          <a:p>
            <a:r>
              <a:rPr lang="en-US" sz="2000" dirty="0"/>
              <a:t>Lastly, when registered, a small &lt;5 pixel </a:t>
            </a:r>
            <a:r>
              <a:rPr lang="en-US" sz="2000" dirty="0" err="1"/>
              <a:t>unsubtracted</a:t>
            </a:r>
            <a:r>
              <a:rPr lang="en-US" sz="2000" dirty="0"/>
              <a:t> region can exist in the image. It should be wiped out in stitching, but its possible it might come through as an artifact. </a:t>
            </a:r>
          </a:p>
          <a:p>
            <a:endParaRPr lang="en-US" sz="2000" dirty="0"/>
          </a:p>
        </p:txBody>
      </p:sp>
    </p:spTree>
    <p:extLst>
      <p:ext uri="{BB962C8B-B14F-4D97-AF65-F5344CB8AC3E}">
        <p14:creationId xmlns:p14="http://schemas.microsoft.com/office/powerpoint/2010/main" val="7952276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7DE7A8-B4E4-E20F-2ABC-10F16D92A02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499A50A-80E8-BC6E-7985-F79A42A577BA}"/>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128734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EEB21-AD6B-E771-2A18-88C982FF7174}"/>
              </a:ext>
            </a:extLst>
          </p:cNvPr>
          <p:cNvSpPr>
            <a:spLocks noGrp="1"/>
          </p:cNvSpPr>
          <p:nvPr>
            <p:ph type="title"/>
          </p:nvPr>
        </p:nvSpPr>
        <p:spPr>
          <a:xfrm>
            <a:off x="838200" y="365126"/>
            <a:ext cx="10515600" cy="817130"/>
          </a:xfrm>
        </p:spPr>
        <p:txBody>
          <a:bodyPr/>
          <a:lstStyle/>
          <a:p>
            <a:r>
              <a:rPr lang="en-US" dirty="0"/>
              <a:t>Order of operation issue</a:t>
            </a:r>
          </a:p>
        </p:txBody>
      </p:sp>
      <p:sp>
        <p:nvSpPr>
          <p:cNvPr id="3" name="Content Placeholder 2">
            <a:extLst>
              <a:ext uri="{FF2B5EF4-FFF2-40B4-BE49-F238E27FC236}">
                <a16:creationId xmlns:a16="http://schemas.microsoft.com/office/drawing/2014/main" id="{AAFA3DB0-EE48-F589-0296-F1448AE29D72}"/>
              </a:ext>
            </a:extLst>
          </p:cNvPr>
          <p:cNvSpPr>
            <a:spLocks noGrp="1"/>
          </p:cNvSpPr>
          <p:nvPr>
            <p:ph idx="1"/>
          </p:nvPr>
        </p:nvSpPr>
        <p:spPr/>
        <p:txBody>
          <a:bodyPr>
            <a:normAutofit/>
          </a:bodyPr>
          <a:lstStyle/>
          <a:p>
            <a:r>
              <a:rPr lang="en-US" sz="2000" dirty="0"/>
              <a:t>In the past I subtracted and then did a dark frame subtraction. This made me believe that it was not a good process. It was patchy and created these really diffuse emitting structures. It was like a huge convolution.</a:t>
            </a:r>
          </a:p>
          <a:p>
            <a:r>
              <a:rPr lang="en-US" sz="2000" dirty="0"/>
              <a:t>I believe the main issue was the subtraction caused artificial dips. Normally this is not an issue, but it interferes with the main operation of dark frame generation, </a:t>
            </a:r>
            <a:r>
              <a:rPr lang="en-US" sz="2000" dirty="0" err="1"/>
              <a:t>ie</a:t>
            </a:r>
            <a:r>
              <a:rPr lang="en-US" sz="2000" dirty="0"/>
              <a:t> find the lowest pixel in the region and interpolate from there. </a:t>
            </a:r>
          </a:p>
          <a:p>
            <a:r>
              <a:rPr lang="en-US" sz="2000" dirty="0"/>
              <a:t>Order revised to FF correction, exp time scaling on bleached image (with 10% taken to force to be a lower bound due to exp time extrapolation errors), DF subtraction on each individually, then flat subtraction from each other. </a:t>
            </a:r>
          </a:p>
        </p:txBody>
      </p:sp>
    </p:spTree>
    <p:extLst>
      <p:ext uri="{BB962C8B-B14F-4D97-AF65-F5344CB8AC3E}">
        <p14:creationId xmlns:p14="http://schemas.microsoft.com/office/powerpoint/2010/main" val="12914051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81F093-7337-06E2-5D95-ECBAB98763EB}"/>
              </a:ext>
            </a:extLst>
          </p:cNvPr>
          <p:cNvSpPr>
            <a:spLocks noGrp="1"/>
          </p:cNvSpPr>
          <p:nvPr>
            <p:ph type="title"/>
          </p:nvPr>
        </p:nvSpPr>
        <p:spPr>
          <a:xfrm>
            <a:off x="838200" y="365125"/>
            <a:ext cx="10515600" cy="697057"/>
          </a:xfrm>
        </p:spPr>
        <p:txBody>
          <a:bodyPr>
            <a:normAutofit fontScale="90000"/>
          </a:bodyPr>
          <a:lstStyle/>
          <a:p>
            <a:r>
              <a:rPr lang="en-US" dirty="0"/>
              <a:t>Examples</a:t>
            </a:r>
          </a:p>
        </p:txBody>
      </p:sp>
      <p:pic>
        <p:nvPicPr>
          <p:cNvPr id="6" name="Picture 5">
            <a:extLst>
              <a:ext uri="{FF2B5EF4-FFF2-40B4-BE49-F238E27FC236}">
                <a16:creationId xmlns:a16="http://schemas.microsoft.com/office/drawing/2014/main" id="{E216FA17-C1B6-12DC-E7EE-4F0AA908EA19}"/>
              </a:ext>
            </a:extLst>
          </p:cNvPr>
          <p:cNvPicPr>
            <a:picLocks noChangeAspect="1"/>
          </p:cNvPicPr>
          <p:nvPr/>
        </p:nvPicPr>
        <p:blipFill>
          <a:blip r:embed="rId2"/>
          <a:stretch>
            <a:fillRect/>
          </a:stretch>
        </p:blipFill>
        <p:spPr>
          <a:xfrm>
            <a:off x="838200" y="1801091"/>
            <a:ext cx="4171627" cy="4193020"/>
          </a:xfrm>
          <a:prstGeom prst="rect">
            <a:avLst/>
          </a:prstGeom>
        </p:spPr>
      </p:pic>
      <p:sp>
        <p:nvSpPr>
          <p:cNvPr id="7" name="TextBox 6">
            <a:extLst>
              <a:ext uri="{FF2B5EF4-FFF2-40B4-BE49-F238E27FC236}">
                <a16:creationId xmlns:a16="http://schemas.microsoft.com/office/drawing/2014/main" id="{D7C46258-5549-0767-88B5-DB43B54DB923}"/>
              </a:ext>
            </a:extLst>
          </p:cNvPr>
          <p:cNvSpPr txBox="1"/>
          <p:nvPr/>
        </p:nvSpPr>
        <p:spPr>
          <a:xfrm>
            <a:off x="1958109" y="1431759"/>
            <a:ext cx="1360052" cy="369332"/>
          </a:xfrm>
          <a:prstGeom prst="rect">
            <a:avLst/>
          </a:prstGeom>
          <a:noFill/>
        </p:spPr>
        <p:txBody>
          <a:bodyPr wrap="none" rtlCol="0">
            <a:spAutoFit/>
          </a:bodyPr>
          <a:lstStyle/>
          <a:p>
            <a:r>
              <a:rPr lang="en-US" dirty="0"/>
              <a:t>FF stain cy2</a:t>
            </a:r>
          </a:p>
        </p:txBody>
      </p:sp>
      <p:pic>
        <p:nvPicPr>
          <p:cNvPr id="11" name="Picture 10">
            <a:extLst>
              <a:ext uri="{FF2B5EF4-FFF2-40B4-BE49-F238E27FC236}">
                <a16:creationId xmlns:a16="http://schemas.microsoft.com/office/drawing/2014/main" id="{6CD306A6-7094-8788-CD02-4CC4735C7E95}"/>
              </a:ext>
            </a:extLst>
          </p:cNvPr>
          <p:cNvPicPr>
            <a:picLocks noChangeAspect="1"/>
          </p:cNvPicPr>
          <p:nvPr/>
        </p:nvPicPr>
        <p:blipFill>
          <a:blip r:embed="rId3"/>
          <a:stretch>
            <a:fillRect/>
          </a:stretch>
        </p:blipFill>
        <p:spPr>
          <a:xfrm>
            <a:off x="5945859" y="1904855"/>
            <a:ext cx="4097627" cy="4089256"/>
          </a:xfrm>
          <a:prstGeom prst="rect">
            <a:avLst/>
          </a:prstGeom>
        </p:spPr>
      </p:pic>
      <p:sp>
        <p:nvSpPr>
          <p:cNvPr id="12" name="TextBox 11">
            <a:extLst>
              <a:ext uri="{FF2B5EF4-FFF2-40B4-BE49-F238E27FC236}">
                <a16:creationId xmlns:a16="http://schemas.microsoft.com/office/drawing/2014/main" id="{15C96345-1488-F098-C103-FD4BD780DBFC}"/>
              </a:ext>
            </a:extLst>
          </p:cNvPr>
          <p:cNvSpPr txBox="1"/>
          <p:nvPr/>
        </p:nvSpPr>
        <p:spPr>
          <a:xfrm>
            <a:off x="6807634" y="1489464"/>
            <a:ext cx="2066207" cy="369332"/>
          </a:xfrm>
          <a:prstGeom prst="rect">
            <a:avLst/>
          </a:prstGeom>
          <a:noFill/>
        </p:spPr>
        <p:txBody>
          <a:bodyPr wrap="none" rtlCol="0">
            <a:spAutoFit/>
          </a:bodyPr>
          <a:lstStyle/>
          <a:p>
            <a:r>
              <a:rPr lang="en-US" dirty="0"/>
              <a:t>FF bleach after cy1</a:t>
            </a:r>
          </a:p>
        </p:txBody>
      </p:sp>
      <p:sp>
        <p:nvSpPr>
          <p:cNvPr id="13" name="TextBox 12">
            <a:extLst>
              <a:ext uri="{FF2B5EF4-FFF2-40B4-BE49-F238E27FC236}">
                <a16:creationId xmlns:a16="http://schemas.microsoft.com/office/drawing/2014/main" id="{C37DACCB-6FD5-2A4D-8D85-FC508AB49035}"/>
              </a:ext>
            </a:extLst>
          </p:cNvPr>
          <p:cNvSpPr txBox="1"/>
          <p:nvPr/>
        </p:nvSpPr>
        <p:spPr>
          <a:xfrm>
            <a:off x="838200" y="6446982"/>
            <a:ext cx="9599807" cy="369332"/>
          </a:xfrm>
          <a:prstGeom prst="rect">
            <a:avLst/>
          </a:prstGeom>
          <a:noFill/>
        </p:spPr>
        <p:txBody>
          <a:bodyPr wrap="none" rtlCol="0">
            <a:spAutoFit/>
          </a:bodyPr>
          <a:lstStyle/>
          <a:p>
            <a:r>
              <a:rPr lang="en-US" dirty="0"/>
              <a:t>Hard to tell what is what. A488 channel has many bright cells. Lets look at merges to emphasize</a:t>
            </a:r>
          </a:p>
        </p:txBody>
      </p:sp>
    </p:spTree>
    <p:extLst>
      <p:ext uri="{BB962C8B-B14F-4D97-AF65-F5344CB8AC3E}">
        <p14:creationId xmlns:p14="http://schemas.microsoft.com/office/powerpoint/2010/main" val="1749011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46D54-24C8-3D82-37B8-3751827A25C0}"/>
              </a:ext>
            </a:extLst>
          </p:cNvPr>
          <p:cNvSpPr>
            <a:spLocks noGrp="1"/>
          </p:cNvSpPr>
          <p:nvPr>
            <p:ph type="title"/>
          </p:nvPr>
        </p:nvSpPr>
        <p:spPr>
          <a:xfrm>
            <a:off x="136236" y="69562"/>
            <a:ext cx="10515600" cy="586220"/>
          </a:xfrm>
        </p:spPr>
        <p:txBody>
          <a:bodyPr>
            <a:normAutofit fontScale="90000"/>
          </a:bodyPr>
          <a:lstStyle/>
          <a:p>
            <a:r>
              <a:rPr lang="en-US" dirty="0"/>
              <a:t>Merged differences</a:t>
            </a:r>
          </a:p>
        </p:txBody>
      </p:sp>
      <p:pic>
        <p:nvPicPr>
          <p:cNvPr id="7" name="Picture 6">
            <a:extLst>
              <a:ext uri="{FF2B5EF4-FFF2-40B4-BE49-F238E27FC236}">
                <a16:creationId xmlns:a16="http://schemas.microsoft.com/office/drawing/2014/main" id="{1CEC23D0-6F29-DCDE-D4D1-54E75DF201E5}"/>
              </a:ext>
            </a:extLst>
          </p:cNvPr>
          <p:cNvPicPr>
            <a:picLocks noChangeAspect="1"/>
          </p:cNvPicPr>
          <p:nvPr/>
        </p:nvPicPr>
        <p:blipFill>
          <a:blip r:embed="rId2"/>
          <a:stretch>
            <a:fillRect/>
          </a:stretch>
        </p:blipFill>
        <p:spPr>
          <a:xfrm>
            <a:off x="3124450" y="1754909"/>
            <a:ext cx="4309763" cy="4341091"/>
          </a:xfrm>
          <a:prstGeom prst="rect">
            <a:avLst/>
          </a:prstGeom>
        </p:spPr>
      </p:pic>
      <p:pic>
        <p:nvPicPr>
          <p:cNvPr id="11" name="Picture 10">
            <a:extLst>
              <a:ext uri="{FF2B5EF4-FFF2-40B4-BE49-F238E27FC236}">
                <a16:creationId xmlns:a16="http://schemas.microsoft.com/office/drawing/2014/main" id="{3E8AE3F0-4B43-C72C-41E3-4EB4E1602B9D}"/>
              </a:ext>
            </a:extLst>
          </p:cNvPr>
          <p:cNvPicPr>
            <a:picLocks noChangeAspect="1"/>
          </p:cNvPicPr>
          <p:nvPr/>
        </p:nvPicPr>
        <p:blipFill>
          <a:blip r:embed="rId3"/>
          <a:stretch>
            <a:fillRect/>
          </a:stretch>
        </p:blipFill>
        <p:spPr>
          <a:xfrm>
            <a:off x="7730506" y="1754909"/>
            <a:ext cx="4332186" cy="4341091"/>
          </a:xfrm>
          <a:prstGeom prst="rect">
            <a:avLst/>
          </a:prstGeom>
        </p:spPr>
      </p:pic>
      <p:sp>
        <p:nvSpPr>
          <p:cNvPr id="12" name="TextBox 11">
            <a:extLst>
              <a:ext uri="{FF2B5EF4-FFF2-40B4-BE49-F238E27FC236}">
                <a16:creationId xmlns:a16="http://schemas.microsoft.com/office/drawing/2014/main" id="{D7DB0371-59E4-8B99-2EEE-FF69162594D0}"/>
              </a:ext>
            </a:extLst>
          </p:cNvPr>
          <p:cNvSpPr txBox="1"/>
          <p:nvPr/>
        </p:nvSpPr>
        <p:spPr>
          <a:xfrm>
            <a:off x="350982" y="1219200"/>
            <a:ext cx="2373745" cy="3539430"/>
          </a:xfrm>
          <a:prstGeom prst="rect">
            <a:avLst/>
          </a:prstGeom>
          <a:noFill/>
        </p:spPr>
        <p:txBody>
          <a:bodyPr wrap="square" rtlCol="0">
            <a:spAutoFit/>
          </a:bodyPr>
          <a:lstStyle/>
          <a:p>
            <a:pPr marL="171450" indent="-171450">
              <a:buFont typeface="Arial" panose="020B0604020202020204" pitchFamily="34" charset="0"/>
              <a:buChar char="•"/>
            </a:pPr>
            <a:r>
              <a:rPr lang="en-US" sz="1400" dirty="0"/>
              <a:t>Green = AF</a:t>
            </a:r>
          </a:p>
          <a:p>
            <a:pPr marL="171450" indent="-171450">
              <a:buFont typeface="Arial" panose="020B0604020202020204" pitchFamily="34" charset="0"/>
              <a:buChar char="•"/>
            </a:pPr>
            <a:r>
              <a:rPr lang="en-US" sz="1400" dirty="0"/>
              <a:t>Magenta = Stain</a:t>
            </a:r>
          </a:p>
          <a:p>
            <a:pPr marL="171450" indent="-171450">
              <a:buFont typeface="Arial" panose="020B0604020202020204" pitchFamily="34" charset="0"/>
              <a:buChar char="•"/>
            </a:pPr>
            <a:r>
              <a:rPr lang="en-US" sz="1400" dirty="0"/>
              <a:t>White = magenta + green colocalize</a:t>
            </a:r>
          </a:p>
          <a:p>
            <a:pPr marL="171450" indent="-171450">
              <a:buFont typeface="Arial" panose="020B0604020202020204" pitchFamily="34" charset="0"/>
              <a:buChar char="•"/>
            </a:pPr>
            <a:endParaRPr lang="en-US" sz="1400" dirty="0"/>
          </a:p>
          <a:p>
            <a:pPr marL="171450" indent="-171450">
              <a:buFont typeface="Arial" panose="020B0604020202020204" pitchFamily="34" charset="0"/>
              <a:buChar char="•"/>
            </a:pPr>
            <a:r>
              <a:rPr lang="en-US" sz="1400" dirty="0"/>
              <a:t>Notice in the merged </a:t>
            </a:r>
            <a:r>
              <a:rPr lang="en-US" sz="1400" dirty="0" err="1"/>
              <a:t>unsubtracted</a:t>
            </a:r>
            <a:r>
              <a:rPr lang="en-US" sz="1400" dirty="0"/>
              <a:t> images that a large amount of white exists. </a:t>
            </a:r>
          </a:p>
          <a:p>
            <a:pPr marL="171450" indent="-171450">
              <a:buFont typeface="Arial" panose="020B0604020202020204" pitchFamily="34" charset="0"/>
              <a:buChar char="•"/>
            </a:pPr>
            <a:r>
              <a:rPr lang="en-US" sz="1400" dirty="0"/>
              <a:t>In the merger of the subtracted stained image with AF, virtually no white exists. Meaning AF has ben successfully suppressed to a sufficient degree. </a:t>
            </a:r>
            <a:endParaRPr lang="en-US" sz="1200" dirty="0"/>
          </a:p>
        </p:txBody>
      </p:sp>
      <p:sp>
        <p:nvSpPr>
          <p:cNvPr id="13" name="TextBox 12">
            <a:extLst>
              <a:ext uri="{FF2B5EF4-FFF2-40B4-BE49-F238E27FC236}">
                <a16:creationId xmlns:a16="http://schemas.microsoft.com/office/drawing/2014/main" id="{D9E61E75-E1BF-FBC9-EEB4-7096461C3DC0}"/>
              </a:ext>
            </a:extLst>
          </p:cNvPr>
          <p:cNvSpPr txBox="1"/>
          <p:nvPr/>
        </p:nvSpPr>
        <p:spPr>
          <a:xfrm>
            <a:off x="3482109" y="1293091"/>
            <a:ext cx="2303900" cy="369332"/>
          </a:xfrm>
          <a:prstGeom prst="rect">
            <a:avLst/>
          </a:prstGeom>
          <a:noFill/>
        </p:spPr>
        <p:txBody>
          <a:bodyPr wrap="none" rtlCol="0">
            <a:spAutoFit/>
          </a:bodyPr>
          <a:lstStyle/>
          <a:p>
            <a:r>
              <a:rPr lang="en-US" dirty="0"/>
              <a:t>Merge of stain and AF</a:t>
            </a:r>
          </a:p>
        </p:txBody>
      </p:sp>
      <p:sp>
        <p:nvSpPr>
          <p:cNvPr id="14" name="TextBox 13">
            <a:extLst>
              <a:ext uri="{FF2B5EF4-FFF2-40B4-BE49-F238E27FC236}">
                <a16:creationId xmlns:a16="http://schemas.microsoft.com/office/drawing/2014/main" id="{738FE643-3B5D-43E6-52E9-26E214F4A0C0}"/>
              </a:ext>
            </a:extLst>
          </p:cNvPr>
          <p:cNvSpPr txBox="1"/>
          <p:nvPr/>
        </p:nvSpPr>
        <p:spPr>
          <a:xfrm>
            <a:off x="8191595" y="1320800"/>
            <a:ext cx="3406766" cy="369332"/>
          </a:xfrm>
          <a:prstGeom prst="rect">
            <a:avLst/>
          </a:prstGeom>
          <a:noFill/>
        </p:spPr>
        <p:txBody>
          <a:bodyPr wrap="none" rtlCol="0">
            <a:spAutoFit/>
          </a:bodyPr>
          <a:lstStyle/>
          <a:p>
            <a:r>
              <a:rPr lang="en-US" dirty="0"/>
              <a:t>Merge of AF subbed stain and AF</a:t>
            </a:r>
          </a:p>
        </p:txBody>
      </p:sp>
    </p:spTree>
    <p:extLst>
      <p:ext uri="{BB962C8B-B14F-4D97-AF65-F5344CB8AC3E}">
        <p14:creationId xmlns:p14="http://schemas.microsoft.com/office/powerpoint/2010/main" val="34505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2AC576-B602-61D1-DFF7-0584761F7AD5}"/>
              </a:ext>
            </a:extLst>
          </p:cNvPr>
          <p:cNvSpPr>
            <a:spLocks noGrp="1"/>
          </p:cNvSpPr>
          <p:nvPr>
            <p:ph type="title"/>
          </p:nvPr>
        </p:nvSpPr>
        <p:spPr>
          <a:xfrm>
            <a:off x="838200" y="365126"/>
            <a:ext cx="10515600" cy="715530"/>
          </a:xfrm>
        </p:spPr>
        <p:txBody>
          <a:bodyPr/>
          <a:lstStyle/>
          <a:p>
            <a:r>
              <a:rPr lang="en-US" dirty="0" err="1"/>
              <a:t>Eveness</a:t>
            </a:r>
            <a:endParaRPr lang="en-US" dirty="0"/>
          </a:p>
        </p:txBody>
      </p:sp>
      <p:sp>
        <p:nvSpPr>
          <p:cNvPr id="3" name="Content Placeholder 2">
            <a:extLst>
              <a:ext uri="{FF2B5EF4-FFF2-40B4-BE49-F238E27FC236}">
                <a16:creationId xmlns:a16="http://schemas.microsoft.com/office/drawing/2014/main" id="{9D1BA0D6-2789-B492-C108-256631A97A56}"/>
              </a:ext>
            </a:extLst>
          </p:cNvPr>
          <p:cNvSpPr>
            <a:spLocks noGrp="1"/>
          </p:cNvSpPr>
          <p:nvPr>
            <p:ph idx="1"/>
          </p:nvPr>
        </p:nvSpPr>
        <p:spPr>
          <a:xfrm>
            <a:off x="542636" y="1557770"/>
            <a:ext cx="2468418" cy="4351338"/>
          </a:xfrm>
        </p:spPr>
        <p:txBody>
          <a:bodyPr>
            <a:normAutofit/>
          </a:bodyPr>
          <a:lstStyle/>
          <a:p>
            <a:r>
              <a:rPr lang="en-US" sz="1600" dirty="0"/>
              <a:t>Given the DF subbing is individual and subbing after it, it may cause tile to tile brightness unevenness. Lets check</a:t>
            </a:r>
          </a:p>
          <a:p>
            <a:endParaRPr lang="en-US" sz="1600" dirty="0"/>
          </a:p>
          <a:p>
            <a:endParaRPr lang="en-US" sz="1600" dirty="0"/>
          </a:p>
          <a:p>
            <a:r>
              <a:rPr lang="en-US" sz="1600" dirty="0"/>
              <a:t>Brightness matching between tiles is very good in this instance!</a:t>
            </a:r>
          </a:p>
        </p:txBody>
      </p:sp>
      <p:pic>
        <p:nvPicPr>
          <p:cNvPr id="7" name="Picture 6">
            <a:extLst>
              <a:ext uri="{FF2B5EF4-FFF2-40B4-BE49-F238E27FC236}">
                <a16:creationId xmlns:a16="http://schemas.microsoft.com/office/drawing/2014/main" id="{A4BC4BDF-5BDC-DFED-1FB1-791B25CB2440}"/>
              </a:ext>
            </a:extLst>
          </p:cNvPr>
          <p:cNvPicPr>
            <a:picLocks noChangeAspect="1"/>
          </p:cNvPicPr>
          <p:nvPr/>
        </p:nvPicPr>
        <p:blipFill>
          <a:blip r:embed="rId2"/>
          <a:stretch>
            <a:fillRect/>
          </a:stretch>
        </p:blipFill>
        <p:spPr>
          <a:xfrm>
            <a:off x="4125901" y="0"/>
            <a:ext cx="1834308" cy="6858000"/>
          </a:xfrm>
          <a:prstGeom prst="rect">
            <a:avLst/>
          </a:prstGeom>
        </p:spPr>
      </p:pic>
      <p:pic>
        <p:nvPicPr>
          <p:cNvPr id="9" name="Picture 8">
            <a:extLst>
              <a:ext uri="{FF2B5EF4-FFF2-40B4-BE49-F238E27FC236}">
                <a16:creationId xmlns:a16="http://schemas.microsoft.com/office/drawing/2014/main" id="{DFC6D49B-F991-90A5-82CD-ADAB15845683}"/>
              </a:ext>
            </a:extLst>
          </p:cNvPr>
          <p:cNvPicPr>
            <a:picLocks noChangeAspect="1"/>
          </p:cNvPicPr>
          <p:nvPr/>
        </p:nvPicPr>
        <p:blipFill>
          <a:blip r:embed="rId3"/>
          <a:stretch>
            <a:fillRect/>
          </a:stretch>
        </p:blipFill>
        <p:spPr>
          <a:xfrm>
            <a:off x="6298755" y="209100"/>
            <a:ext cx="1962424" cy="6439799"/>
          </a:xfrm>
          <a:prstGeom prst="rect">
            <a:avLst/>
          </a:prstGeom>
        </p:spPr>
      </p:pic>
      <p:pic>
        <p:nvPicPr>
          <p:cNvPr id="13" name="Picture 12">
            <a:extLst>
              <a:ext uri="{FF2B5EF4-FFF2-40B4-BE49-F238E27FC236}">
                <a16:creationId xmlns:a16="http://schemas.microsoft.com/office/drawing/2014/main" id="{E3F28CEE-BF00-8FC4-B09F-C3C92803A773}"/>
              </a:ext>
            </a:extLst>
          </p:cNvPr>
          <p:cNvPicPr>
            <a:picLocks noChangeAspect="1"/>
          </p:cNvPicPr>
          <p:nvPr/>
        </p:nvPicPr>
        <p:blipFill>
          <a:blip r:embed="rId4"/>
          <a:stretch>
            <a:fillRect/>
          </a:stretch>
        </p:blipFill>
        <p:spPr>
          <a:xfrm>
            <a:off x="8288764" y="1445782"/>
            <a:ext cx="3525629" cy="3680691"/>
          </a:xfrm>
          <a:prstGeom prst="rect">
            <a:avLst/>
          </a:prstGeom>
        </p:spPr>
      </p:pic>
    </p:spTree>
    <p:extLst>
      <p:ext uri="{BB962C8B-B14F-4D97-AF65-F5344CB8AC3E}">
        <p14:creationId xmlns:p14="http://schemas.microsoft.com/office/powerpoint/2010/main" val="33935258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A02A3C-A7FD-3FCB-B974-6316A9FE6DA9}"/>
              </a:ext>
            </a:extLst>
          </p:cNvPr>
          <p:cNvSpPr>
            <a:spLocks noGrp="1"/>
          </p:cNvSpPr>
          <p:nvPr>
            <p:ph type="title"/>
          </p:nvPr>
        </p:nvSpPr>
        <p:spPr>
          <a:xfrm>
            <a:off x="838200" y="365126"/>
            <a:ext cx="10515600" cy="669348"/>
          </a:xfrm>
        </p:spPr>
        <p:txBody>
          <a:bodyPr>
            <a:normAutofit fontScale="90000"/>
          </a:bodyPr>
          <a:lstStyle/>
          <a:p>
            <a:r>
              <a:rPr lang="en-US" dirty="0"/>
              <a:t>Suppression of very strong left over patterns</a:t>
            </a:r>
          </a:p>
        </p:txBody>
      </p:sp>
      <p:sp>
        <p:nvSpPr>
          <p:cNvPr id="3" name="Content Placeholder 2">
            <a:extLst>
              <a:ext uri="{FF2B5EF4-FFF2-40B4-BE49-F238E27FC236}">
                <a16:creationId xmlns:a16="http://schemas.microsoft.com/office/drawing/2014/main" id="{B0FAA09D-9271-4C6C-6AEF-B5F47138FE6E}"/>
              </a:ext>
            </a:extLst>
          </p:cNvPr>
          <p:cNvSpPr>
            <a:spLocks noGrp="1"/>
          </p:cNvSpPr>
          <p:nvPr>
            <p:ph idx="1"/>
          </p:nvPr>
        </p:nvSpPr>
        <p:spPr>
          <a:xfrm>
            <a:off x="838200" y="1336098"/>
            <a:ext cx="2911764" cy="4351338"/>
          </a:xfrm>
        </p:spPr>
        <p:txBody>
          <a:bodyPr>
            <a:normAutofit/>
          </a:bodyPr>
          <a:lstStyle/>
          <a:p>
            <a:r>
              <a:rPr lang="en-US" sz="2000" dirty="0"/>
              <a:t>Unfortunately, some stains have proven to be very difficult to bleach. This leads to phantom artifacts being transmitted to the next cycle. </a:t>
            </a:r>
          </a:p>
          <a:p>
            <a:r>
              <a:rPr lang="en-US" sz="2000" dirty="0"/>
              <a:t>One such stain is SMA. And its phantom with PCNA is very significant</a:t>
            </a:r>
          </a:p>
        </p:txBody>
      </p:sp>
    </p:spTree>
    <p:extLst>
      <p:ext uri="{BB962C8B-B14F-4D97-AF65-F5344CB8AC3E}">
        <p14:creationId xmlns:p14="http://schemas.microsoft.com/office/powerpoint/2010/main" val="26835774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7BB8A3-E726-D38F-2303-FEA6DF384D2C}"/>
              </a:ext>
            </a:extLst>
          </p:cNvPr>
          <p:cNvSpPr>
            <a:spLocks noGrp="1"/>
          </p:cNvSpPr>
          <p:nvPr>
            <p:ph type="title"/>
          </p:nvPr>
        </p:nvSpPr>
        <p:spPr>
          <a:xfrm>
            <a:off x="838200" y="365126"/>
            <a:ext cx="10515600" cy="909197"/>
          </a:xfrm>
        </p:spPr>
        <p:txBody>
          <a:bodyPr>
            <a:normAutofit/>
          </a:bodyPr>
          <a:lstStyle/>
          <a:p>
            <a:r>
              <a:rPr lang="en-US" sz="3200" dirty="0"/>
              <a:t>Second Order Dynamic Suppression</a:t>
            </a:r>
          </a:p>
        </p:txBody>
      </p:sp>
      <p:sp>
        <p:nvSpPr>
          <p:cNvPr id="3" name="Content Placeholder 2">
            <a:extLst>
              <a:ext uri="{FF2B5EF4-FFF2-40B4-BE49-F238E27FC236}">
                <a16:creationId xmlns:a16="http://schemas.microsoft.com/office/drawing/2014/main" id="{432E0C8F-8EC0-D49E-7874-B2E1ADC5862F}"/>
              </a:ext>
            </a:extLst>
          </p:cNvPr>
          <p:cNvSpPr>
            <a:spLocks noGrp="1"/>
          </p:cNvSpPr>
          <p:nvPr>
            <p:ph idx="1"/>
          </p:nvPr>
        </p:nvSpPr>
        <p:spPr>
          <a:xfrm>
            <a:off x="838200" y="1400783"/>
            <a:ext cx="10515600" cy="4776180"/>
          </a:xfrm>
        </p:spPr>
        <p:txBody>
          <a:bodyPr>
            <a:normAutofit/>
          </a:bodyPr>
          <a:lstStyle/>
          <a:p>
            <a:r>
              <a:rPr lang="en-US" sz="1800" dirty="0"/>
              <a:t>Above was a first order suppression. We assumed everything had zero noise and extrapolated and subtracted accordingly. </a:t>
            </a:r>
          </a:p>
          <a:p>
            <a:r>
              <a:rPr lang="en-US" sz="1800" dirty="0"/>
              <a:t>To achieve 2</a:t>
            </a:r>
            <a:r>
              <a:rPr lang="en-US" sz="1800" baseline="30000" dirty="0"/>
              <a:t>nd</a:t>
            </a:r>
            <a:r>
              <a:rPr lang="en-US" sz="1800" dirty="0"/>
              <a:t> order suppression, we need two components</a:t>
            </a:r>
          </a:p>
          <a:p>
            <a:pPr marL="800100" lvl="1" indent="-342900">
              <a:buFont typeface="+mj-lt"/>
              <a:buAutoNum type="arabicPeriod"/>
            </a:pPr>
            <a:r>
              <a:rPr lang="en-US" sz="1400" dirty="0"/>
              <a:t>Register images to remove around 1-5 pixel sifts from images</a:t>
            </a:r>
          </a:p>
          <a:p>
            <a:pPr marL="800100" lvl="1" indent="-342900">
              <a:buFont typeface="+mj-lt"/>
              <a:buAutoNum type="arabicPeriod"/>
            </a:pPr>
            <a:r>
              <a:rPr lang="en-US" sz="1400" dirty="0"/>
              <a:t>Dynamically alter AF intensities as a function of XY space in such a way that they better approach the true AF signal that exists in that XY location</a:t>
            </a:r>
          </a:p>
          <a:p>
            <a:r>
              <a:rPr lang="en-US" sz="1800" dirty="0"/>
              <a:t>Turbo stack reg via </a:t>
            </a:r>
            <a:r>
              <a:rPr lang="en-US" sz="1800" dirty="0" err="1"/>
              <a:t>pystsackreg</a:t>
            </a:r>
            <a:r>
              <a:rPr lang="en-US" sz="1800" dirty="0"/>
              <a:t> package will be used for the first task</a:t>
            </a:r>
          </a:p>
          <a:p>
            <a:r>
              <a:rPr lang="en-US" sz="1800" dirty="0"/>
              <a:t>Second task needs a tool to evaluate subtraction quality with. What this tool is, is not obvious.</a:t>
            </a:r>
          </a:p>
          <a:p>
            <a:r>
              <a:rPr lang="en-US" sz="1800" dirty="0"/>
              <a:t>In addition, the goal cannot be absolute subtract as stain may exist on bright AF cells. </a:t>
            </a:r>
          </a:p>
        </p:txBody>
      </p:sp>
    </p:spTree>
    <p:extLst>
      <p:ext uri="{BB962C8B-B14F-4D97-AF65-F5344CB8AC3E}">
        <p14:creationId xmlns:p14="http://schemas.microsoft.com/office/powerpoint/2010/main" val="3115846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CC09D9-567D-E076-4BF3-7C13BB001A6D}"/>
              </a:ext>
            </a:extLst>
          </p:cNvPr>
          <p:cNvSpPr>
            <a:spLocks noGrp="1"/>
          </p:cNvSpPr>
          <p:nvPr>
            <p:ph type="title"/>
          </p:nvPr>
        </p:nvSpPr>
        <p:spPr>
          <a:xfrm>
            <a:off x="838200" y="228938"/>
            <a:ext cx="10515600" cy="549275"/>
          </a:xfrm>
        </p:spPr>
        <p:txBody>
          <a:bodyPr>
            <a:normAutofit fontScale="90000"/>
          </a:bodyPr>
          <a:lstStyle/>
          <a:p>
            <a:r>
              <a:rPr lang="en-US" dirty="0"/>
              <a:t>Evaluation Tool</a:t>
            </a:r>
          </a:p>
        </p:txBody>
      </p:sp>
      <p:sp>
        <p:nvSpPr>
          <p:cNvPr id="5" name="Freeform: Shape 4">
            <a:extLst>
              <a:ext uri="{FF2B5EF4-FFF2-40B4-BE49-F238E27FC236}">
                <a16:creationId xmlns:a16="http://schemas.microsoft.com/office/drawing/2014/main" id="{BE20FE15-C453-C889-1F8E-21524451E690}"/>
              </a:ext>
            </a:extLst>
          </p:cNvPr>
          <p:cNvSpPr/>
          <p:nvPr/>
        </p:nvSpPr>
        <p:spPr>
          <a:xfrm>
            <a:off x="1352145" y="1196340"/>
            <a:ext cx="7234609" cy="1382309"/>
          </a:xfrm>
          <a:custGeom>
            <a:avLst/>
            <a:gdLst>
              <a:gd name="connsiteX0" fmla="*/ 0 w 7234609"/>
              <a:gd name="connsiteY0" fmla="*/ 1274486 h 1382309"/>
              <a:gd name="connsiteX1" fmla="*/ 2266544 w 7234609"/>
              <a:gd name="connsiteY1" fmla="*/ 1255030 h 1382309"/>
              <a:gd name="connsiteX2" fmla="*/ 3803515 w 7234609"/>
              <a:gd name="connsiteY2" fmla="*/ 162 h 1382309"/>
              <a:gd name="connsiteX3" fmla="*/ 5087566 w 7234609"/>
              <a:gd name="connsiteY3" fmla="*/ 1167481 h 1382309"/>
              <a:gd name="connsiteX4" fmla="*/ 7149829 w 7234609"/>
              <a:gd name="connsiteY4" fmla="*/ 1255030 h 1382309"/>
              <a:gd name="connsiteX5" fmla="*/ 6867727 w 7234609"/>
              <a:gd name="connsiteY5" fmla="*/ 1196664 h 1382309"/>
              <a:gd name="connsiteX6" fmla="*/ 7140102 w 7234609"/>
              <a:gd name="connsiteY6" fmla="*/ 1235575 h 138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609" h="1382309">
                <a:moveTo>
                  <a:pt x="0" y="1274486"/>
                </a:moveTo>
                <a:cubicBezTo>
                  <a:pt x="816312" y="1370951"/>
                  <a:pt x="1632625" y="1467417"/>
                  <a:pt x="2266544" y="1255030"/>
                </a:cubicBezTo>
                <a:cubicBezTo>
                  <a:pt x="2900463" y="1042643"/>
                  <a:pt x="3333345" y="14754"/>
                  <a:pt x="3803515" y="162"/>
                </a:cubicBezTo>
                <a:cubicBezTo>
                  <a:pt x="4273685" y="-14430"/>
                  <a:pt x="4529847" y="958336"/>
                  <a:pt x="5087566" y="1167481"/>
                </a:cubicBezTo>
                <a:cubicBezTo>
                  <a:pt x="5645285" y="1376626"/>
                  <a:pt x="6853136" y="1250166"/>
                  <a:pt x="7149829" y="1255030"/>
                </a:cubicBezTo>
                <a:cubicBezTo>
                  <a:pt x="7446522" y="1259894"/>
                  <a:pt x="6869348" y="1199906"/>
                  <a:pt x="6867727" y="1196664"/>
                </a:cubicBezTo>
                <a:cubicBezTo>
                  <a:pt x="6866106" y="1193422"/>
                  <a:pt x="7003104" y="1214498"/>
                  <a:pt x="7140102" y="1235575"/>
                </a:cubicBezTo>
              </a:path>
            </a:pathLst>
          </a:custGeom>
          <a:no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7" name="Straight Arrow Connector 6">
            <a:extLst>
              <a:ext uri="{FF2B5EF4-FFF2-40B4-BE49-F238E27FC236}">
                <a16:creationId xmlns:a16="http://schemas.microsoft.com/office/drawing/2014/main" id="{DD5F1E59-DBD3-FE4C-7AF5-5226E7BC0E32}"/>
              </a:ext>
            </a:extLst>
          </p:cNvPr>
          <p:cNvCxnSpPr>
            <a:cxnSpLocks/>
            <a:stCxn id="5" idx="2"/>
          </p:cNvCxnSpPr>
          <p:nvPr/>
        </p:nvCxnSpPr>
        <p:spPr>
          <a:xfrm>
            <a:off x="5155660" y="1196502"/>
            <a:ext cx="0" cy="1303507"/>
          </a:xfrm>
          <a:prstGeom prst="straightConnector1">
            <a:avLst/>
          </a:prstGeom>
          <a:ln>
            <a:headEnd type="triangle"/>
            <a:tailEnd type="triangle"/>
          </a:ln>
        </p:spPr>
        <p:style>
          <a:lnRef idx="2">
            <a:schemeClr val="accent1"/>
          </a:lnRef>
          <a:fillRef idx="0">
            <a:schemeClr val="accent1"/>
          </a:fillRef>
          <a:effectRef idx="1">
            <a:schemeClr val="accent1"/>
          </a:effectRef>
          <a:fontRef idx="minor">
            <a:schemeClr val="tx1"/>
          </a:fontRef>
        </p:style>
      </p:cxnSp>
      <p:sp>
        <p:nvSpPr>
          <p:cNvPr id="9" name="TextBox 8">
            <a:extLst>
              <a:ext uri="{FF2B5EF4-FFF2-40B4-BE49-F238E27FC236}">
                <a16:creationId xmlns:a16="http://schemas.microsoft.com/office/drawing/2014/main" id="{FEF06BC2-BBF8-FBB5-D5B7-87F440EA017B}"/>
              </a:ext>
            </a:extLst>
          </p:cNvPr>
          <p:cNvSpPr txBox="1"/>
          <p:nvPr/>
        </p:nvSpPr>
        <p:spPr>
          <a:xfrm>
            <a:off x="4934285" y="1702828"/>
            <a:ext cx="442750" cy="369332"/>
          </a:xfrm>
          <a:prstGeom prst="rect">
            <a:avLst/>
          </a:prstGeom>
          <a:solidFill>
            <a:schemeClr val="bg1"/>
          </a:solidFill>
        </p:spPr>
        <p:txBody>
          <a:bodyPr wrap="none" rtlCol="0">
            <a:spAutoFit/>
          </a:bodyPr>
          <a:lstStyle/>
          <a:p>
            <a:r>
              <a:rPr lang="en-US" dirty="0"/>
              <a:t>AF</a:t>
            </a:r>
          </a:p>
        </p:txBody>
      </p:sp>
      <p:sp>
        <p:nvSpPr>
          <p:cNvPr id="10" name="TextBox 9">
            <a:extLst>
              <a:ext uri="{FF2B5EF4-FFF2-40B4-BE49-F238E27FC236}">
                <a16:creationId xmlns:a16="http://schemas.microsoft.com/office/drawing/2014/main" id="{232C6066-091B-E787-895E-4CE622C8CC2D}"/>
              </a:ext>
            </a:extLst>
          </p:cNvPr>
          <p:cNvSpPr txBox="1"/>
          <p:nvPr/>
        </p:nvSpPr>
        <p:spPr>
          <a:xfrm>
            <a:off x="8651848" y="2209317"/>
            <a:ext cx="1835118" cy="369332"/>
          </a:xfrm>
          <a:prstGeom prst="rect">
            <a:avLst/>
          </a:prstGeom>
          <a:noFill/>
        </p:spPr>
        <p:txBody>
          <a:bodyPr wrap="none" rtlCol="0">
            <a:spAutoFit/>
          </a:bodyPr>
          <a:lstStyle/>
          <a:p>
            <a:r>
              <a:rPr lang="en-US" dirty="0"/>
              <a:t>Above zero value</a:t>
            </a:r>
          </a:p>
        </p:txBody>
      </p:sp>
      <p:sp>
        <p:nvSpPr>
          <p:cNvPr id="11" name="TextBox 10">
            <a:extLst>
              <a:ext uri="{FF2B5EF4-FFF2-40B4-BE49-F238E27FC236}">
                <a16:creationId xmlns:a16="http://schemas.microsoft.com/office/drawing/2014/main" id="{8C4100FE-D25E-E2C0-53A3-0866B2CBB628}"/>
              </a:ext>
            </a:extLst>
          </p:cNvPr>
          <p:cNvSpPr txBox="1"/>
          <p:nvPr/>
        </p:nvSpPr>
        <p:spPr>
          <a:xfrm>
            <a:off x="1858824" y="1478923"/>
            <a:ext cx="1284391" cy="369332"/>
          </a:xfrm>
          <a:prstGeom prst="rect">
            <a:avLst/>
          </a:prstGeom>
          <a:noFill/>
        </p:spPr>
        <p:txBody>
          <a:bodyPr wrap="none" rtlCol="0">
            <a:spAutoFit/>
          </a:bodyPr>
          <a:lstStyle/>
          <a:p>
            <a:r>
              <a:rPr lang="en-US" dirty="0"/>
              <a:t>Line profile</a:t>
            </a:r>
          </a:p>
        </p:txBody>
      </p:sp>
      <p:pic>
        <p:nvPicPr>
          <p:cNvPr id="13" name="Picture 12">
            <a:extLst>
              <a:ext uri="{FF2B5EF4-FFF2-40B4-BE49-F238E27FC236}">
                <a16:creationId xmlns:a16="http://schemas.microsoft.com/office/drawing/2014/main" id="{6CF56412-EEBC-88FB-E679-E2767A59464E}"/>
              </a:ext>
            </a:extLst>
          </p:cNvPr>
          <p:cNvPicPr>
            <a:picLocks noChangeAspect="1"/>
          </p:cNvPicPr>
          <p:nvPr/>
        </p:nvPicPr>
        <p:blipFill>
          <a:blip r:embed="rId2"/>
          <a:stretch>
            <a:fillRect/>
          </a:stretch>
        </p:blipFill>
        <p:spPr>
          <a:xfrm>
            <a:off x="3443622" y="3084975"/>
            <a:ext cx="2981325" cy="1400175"/>
          </a:xfrm>
          <a:prstGeom prst="rect">
            <a:avLst/>
          </a:prstGeom>
        </p:spPr>
      </p:pic>
      <p:sp>
        <p:nvSpPr>
          <p:cNvPr id="14" name="TextBox 13">
            <a:extLst>
              <a:ext uri="{FF2B5EF4-FFF2-40B4-BE49-F238E27FC236}">
                <a16:creationId xmlns:a16="http://schemas.microsoft.com/office/drawing/2014/main" id="{9504D638-373E-D08C-D3B4-2F6C29DD8DF7}"/>
              </a:ext>
            </a:extLst>
          </p:cNvPr>
          <p:cNvSpPr txBox="1"/>
          <p:nvPr/>
        </p:nvSpPr>
        <p:spPr>
          <a:xfrm>
            <a:off x="2217904" y="3587732"/>
            <a:ext cx="1141659" cy="769441"/>
          </a:xfrm>
          <a:prstGeom prst="rect">
            <a:avLst/>
          </a:prstGeom>
          <a:noFill/>
        </p:spPr>
        <p:txBody>
          <a:bodyPr wrap="none" rtlCol="0">
            <a:spAutoFit/>
          </a:bodyPr>
          <a:lstStyle/>
          <a:p>
            <a:r>
              <a:rPr lang="en-US" sz="4400" dirty="0"/>
              <a:t>-C *</a:t>
            </a:r>
          </a:p>
        </p:txBody>
      </p:sp>
      <p:sp>
        <p:nvSpPr>
          <p:cNvPr id="15" name="TextBox 14">
            <a:extLst>
              <a:ext uri="{FF2B5EF4-FFF2-40B4-BE49-F238E27FC236}">
                <a16:creationId xmlns:a16="http://schemas.microsoft.com/office/drawing/2014/main" id="{A8120A16-5384-5D57-CA46-C659224D942B}"/>
              </a:ext>
            </a:extLst>
          </p:cNvPr>
          <p:cNvSpPr txBox="1"/>
          <p:nvPr/>
        </p:nvSpPr>
        <p:spPr>
          <a:xfrm>
            <a:off x="2005076" y="5681814"/>
            <a:ext cx="486030" cy="769441"/>
          </a:xfrm>
          <a:prstGeom prst="rect">
            <a:avLst/>
          </a:prstGeom>
          <a:noFill/>
        </p:spPr>
        <p:txBody>
          <a:bodyPr wrap="none" rtlCol="0">
            <a:spAutoFit/>
          </a:bodyPr>
          <a:lstStyle/>
          <a:p>
            <a:r>
              <a:rPr lang="en-US" sz="4400" dirty="0"/>
              <a:t>=</a:t>
            </a:r>
          </a:p>
        </p:txBody>
      </p:sp>
      <p:cxnSp>
        <p:nvCxnSpPr>
          <p:cNvPr id="17" name="Straight Connector 16">
            <a:extLst>
              <a:ext uri="{FF2B5EF4-FFF2-40B4-BE49-F238E27FC236}">
                <a16:creationId xmlns:a16="http://schemas.microsoft.com/office/drawing/2014/main" id="{BBED0A9E-C1C1-5556-4335-0E1B64958C53}"/>
              </a:ext>
            </a:extLst>
          </p:cNvPr>
          <p:cNvCxnSpPr/>
          <p:nvPr/>
        </p:nvCxnSpPr>
        <p:spPr>
          <a:xfrm flipV="1">
            <a:off x="2889115" y="5963055"/>
            <a:ext cx="7227651" cy="103479"/>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19" name="TextBox 18">
            <a:extLst>
              <a:ext uri="{FF2B5EF4-FFF2-40B4-BE49-F238E27FC236}">
                <a16:creationId xmlns:a16="http://schemas.microsoft.com/office/drawing/2014/main" id="{B815D6A8-E824-93FD-CDDE-3E741E777827}"/>
              </a:ext>
            </a:extLst>
          </p:cNvPr>
          <p:cNvSpPr txBox="1"/>
          <p:nvPr/>
        </p:nvSpPr>
        <p:spPr>
          <a:xfrm>
            <a:off x="4124527" y="3876754"/>
            <a:ext cx="1796517" cy="307777"/>
          </a:xfrm>
          <a:prstGeom prst="rect">
            <a:avLst/>
          </a:prstGeom>
          <a:noFill/>
        </p:spPr>
        <p:txBody>
          <a:bodyPr wrap="none" rtlCol="0">
            <a:spAutoFit/>
          </a:bodyPr>
          <a:lstStyle/>
          <a:p>
            <a:r>
              <a:rPr lang="en-US" sz="1400" dirty="0"/>
              <a:t>Scaled bleach image</a:t>
            </a:r>
          </a:p>
        </p:txBody>
      </p:sp>
      <p:sp>
        <p:nvSpPr>
          <p:cNvPr id="20" name="TextBox 19">
            <a:extLst>
              <a:ext uri="{FF2B5EF4-FFF2-40B4-BE49-F238E27FC236}">
                <a16:creationId xmlns:a16="http://schemas.microsoft.com/office/drawing/2014/main" id="{FC21C920-AC40-0001-9499-40AE5E3E69CE}"/>
              </a:ext>
            </a:extLst>
          </p:cNvPr>
          <p:cNvSpPr txBox="1"/>
          <p:nvPr/>
        </p:nvSpPr>
        <p:spPr>
          <a:xfrm>
            <a:off x="3443622" y="5412792"/>
            <a:ext cx="5080173" cy="369332"/>
          </a:xfrm>
          <a:prstGeom prst="rect">
            <a:avLst/>
          </a:prstGeom>
          <a:noFill/>
        </p:spPr>
        <p:txBody>
          <a:bodyPr wrap="none" rtlCol="0">
            <a:spAutoFit/>
          </a:bodyPr>
          <a:lstStyle/>
          <a:p>
            <a:r>
              <a:rPr lang="en-US" dirty="0"/>
              <a:t>A proper selection of C will produce a straight line</a:t>
            </a:r>
          </a:p>
        </p:txBody>
      </p:sp>
    </p:spTree>
    <p:extLst>
      <p:ext uri="{BB962C8B-B14F-4D97-AF65-F5344CB8AC3E}">
        <p14:creationId xmlns:p14="http://schemas.microsoft.com/office/powerpoint/2010/main" val="25185191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B674C4-9680-B174-E53D-C9AE2F691CDF}"/>
              </a:ext>
            </a:extLst>
          </p:cNvPr>
          <p:cNvSpPr>
            <a:spLocks noGrp="1"/>
          </p:cNvSpPr>
          <p:nvPr>
            <p:ph type="title"/>
          </p:nvPr>
        </p:nvSpPr>
        <p:spPr>
          <a:xfrm>
            <a:off x="838200" y="365125"/>
            <a:ext cx="10515600" cy="549275"/>
          </a:xfrm>
        </p:spPr>
        <p:txBody>
          <a:bodyPr>
            <a:normAutofit fontScale="90000"/>
          </a:bodyPr>
          <a:lstStyle/>
          <a:p>
            <a:r>
              <a:rPr lang="en-US" dirty="0"/>
              <a:t>Tool ID</a:t>
            </a:r>
          </a:p>
        </p:txBody>
      </p:sp>
      <p:sp>
        <p:nvSpPr>
          <p:cNvPr id="3" name="Content Placeholder 2">
            <a:extLst>
              <a:ext uri="{FF2B5EF4-FFF2-40B4-BE49-F238E27FC236}">
                <a16:creationId xmlns:a16="http://schemas.microsoft.com/office/drawing/2014/main" id="{6C3AD94C-9C24-5D86-1D06-AC07941D79CD}"/>
              </a:ext>
            </a:extLst>
          </p:cNvPr>
          <p:cNvSpPr>
            <a:spLocks noGrp="1"/>
          </p:cNvSpPr>
          <p:nvPr>
            <p:ph idx="1"/>
          </p:nvPr>
        </p:nvSpPr>
        <p:spPr>
          <a:xfrm>
            <a:off x="838200" y="1026318"/>
            <a:ext cx="10515600" cy="5345299"/>
          </a:xfrm>
        </p:spPr>
        <p:txBody>
          <a:bodyPr>
            <a:normAutofit/>
          </a:bodyPr>
          <a:lstStyle/>
          <a:p>
            <a:r>
              <a:rPr lang="en-US" sz="1800" dirty="0"/>
              <a:t>In the previous slide, we went from a hill on a line to a straight line. So we need an evaluation metric that can relatively quantify that.</a:t>
            </a:r>
          </a:p>
          <a:p>
            <a:r>
              <a:rPr lang="en-US" sz="1800" dirty="0"/>
              <a:t>The line is not centered on zero either. Its very difficult to determine the center line via machine vision and any attempt on that was abandoned</a:t>
            </a:r>
          </a:p>
          <a:p>
            <a:r>
              <a:rPr lang="en-US" sz="2400" dirty="0"/>
              <a:t> </a:t>
            </a:r>
            <a:r>
              <a:rPr lang="en-US" sz="1800" dirty="0"/>
              <a:t>There is no known ‘real’ data image as well. We want to generate that. In effect since we do not know the answer, we cannot compare the deviation for the loss function</a:t>
            </a:r>
          </a:p>
          <a:p>
            <a:r>
              <a:rPr lang="en-US" sz="1800" dirty="0"/>
              <a:t>The non zero line centering throws out of the window the idea of using a deviation from 0 loss function as well</a:t>
            </a:r>
          </a:p>
          <a:p>
            <a:r>
              <a:rPr lang="en-US" sz="1800" dirty="0"/>
              <a:t>At its heart, we went from a hill to a flat line. Thus a good loss function is summing up the area remaining under the curve. The lower the better. The area under the curve is the local derivative multiplied by the area its applied over. Thus if we broke the image down into a large amount of smaller area (super pixels) and found the derivative there, it would be proportional to the integral loss function (as the suer pixel is the area and fixed relatively with all super pixels).</a:t>
            </a:r>
          </a:p>
          <a:p>
            <a:r>
              <a:rPr lang="en-US" sz="1800" dirty="0"/>
              <a:t>A metric with a 1</a:t>
            </a:r>
            <a:r>
              <a:rPr lang="en-US" sz="1800" baseline="30000" dirty="0"/>
              <a:t>st</a:t>
            </a:r>
            <a:r>
              <a:rPr lang="en-US" sz="1800" dirty="0"/>
              <a:t> order derivative magnitude at its heart is thus a good loss function for this subtraction event. This points to using the </a:t>
            </a:r>
            <a:r>
              <a:rPr lang="en-US" sz="1800" b="1" dirty="0" err="1"/>
              <a:t>brenner</a:t>
            </a:r>
            <a:r>
              <a:rPr lang="en-US" sz="1800" b="1" dirty="0"/>
              <a:t> score focus scoring metric as the loss function</a:t>
            </a:r>
            <a:r>
              <a:rPr lang="en-US" sz="1800" dirty="0"/>
              <a:t>. </a:t>
            </a:r>
          </a:p>
          <a:p>
            <a:endParaRPr lang="en-US" sz="2400" dirty="0"/>
          </a:p>
        </p:txBody>
      </p:sp>
    </p:spTree>
    <p:extLst>
      <p:ext uri="{BB962C8B-B14F-4D97-AF65-F5344CB8AC3E}">
        <p14:creationId xmlns:p14="http://schemas.microsoft.com/office/powerpoint/2010/main" val="5731440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2980</TotalTime>
  <Words>1330</Words>
  <Application>Microsoft Office PowerPoint</Application>
  <PresentationFormat>Widescreen</PresentationFormat>
  <Paragraphs>68</Paragraphs>
  <Slides>14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Aptos</vt:lpstr>
      <vt:lpstr>Aptos Display</vt:lpstr>
      <vt:lpstr>Arial</vt:lpstr>
      <vt:lpstr>Office Theme</vt:lpstr>
      <vt:lpstr>AF subtraction</vt:lpstr>
      <vt:lpstr>Order of operation issue</vt:lpstr>
      <vt:lpstr>Examples</vt:lpstr>
      <vt:lpstr>Merged differences</vt:lpstr>
      <vt:lpstr>Eveness</vt:lpstr>
      <vt:lpstr>Suppression of very strong left over patterns</vt:lpstr>
      <vt:lpstr>Second Order Dynamic Suppression</vt:lpstr>
      <vt:lpstr>Evaluation Tool</vt:lpstr>
      <vt:lpstr>Tool ID</vt:lpstr>
      <vt:lpstr>Execution of Mass Brenner Scores?</vt:lpstr>
      <vt:lpstr>Fast enough?</vt:lpstr>
      <vt:lpstr>What if AF cells are Stained too?</vt:lpstr>
      <vt:lpstr>Known Issues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anderson</dc:creator>
  <cp:lastModifiedBy>Michael Anderson</cp:lastModifiedBy>
  <cp:revision>9</cp:revision>
  <dcterms:created xsi:type="dcterms:W3CDTF">2025-03-17T22:28:24Z</dcterms:created>
  <dcterms:modified xsi:type="dcterms:W3CDTF">2025-03-20T13:54:43Z</dcterms:modified>
</cp:coreProperties>
</file>

<file path=docProps/thumbnail.jpeg>
</file>